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74" r:id="rId2"/>
    <p:sldId id="273" r:id="rId3"/>
    <p:sldId id="276" r:id="rId4"/>
    <p:sldId id="300" r:id="rId5"/>
    <p:sldId id="317" r:id="rId6"/>
    <p:sldId id="293" r:id="rId7"/>
    <p:sldId id="307" r:id="rId8"/>
    <p:sldId id="301" r:id="rId9"/>
    <p:sldId id="302" r:id="rId10"/>
    <p:sldId id="280" r:id="rId11"/>
    <p:sldId id="304" r:id="rId12"/>
    <p:sldId id="297" r:id="rId13"/>
    <p:sldId id="305" r:id="rId14"/>
    <p:sldId id="306" r:id="rId15"/>
    <p:sldId id="308" r:id="rId16"/>
    <p:sldId id="315" r:id="rId17"/>
    <p:sldId id="312" r:id="rId18"/>
    <p:sldId id="313" r:id="rId19"/>
    <p:sldId id="310" r:id="rId20"/>
    <p:sldId id="311" r:id="rId21"/>
    <p:sldId id="316" r:id="rId22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6666"/>
    <a:srgbClr val="FF66CC"/>
    <a:srgbClr val="FF99FF"/>
    <a:srgbClr val="DFFBC5"/>
    <a:srgbClr val="CFFDF6"/>
    <a:srgbClr val="FEE9C2"/>
    <a:srgbClr val="FBDDC5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560EF-05D2-4C5A-ADEE-5F75DEAB1E25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86E9A-FC27-4F3C-9EE5-70DEBAB021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533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05F8D-AFD1-4E24-B9B1-150CD3202B15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A4995-2FAF-48B4-93C8-E8AC9E21908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30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09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6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67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96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87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93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16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03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28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6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0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FFDF6"/>
            </a:gs>
            <a:gs pos="100000">
              <a:srgbClr val="DFFBC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F12A8-8E3A-4F3C-9F4D-8C6935289728}" type="datetimeFigureOut">
              <a:rPr kumimoji="1" lang="ja-JP" altLang="en-US" smtClean="0"/>
              <a:pPr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B604D-5631-4DF1-8E14-9EF7DB881E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187624" y="1052736"/>
            <a:ext cx="6764288" cy="46085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国語力とは、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　　　　　　　）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である。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83768" y="2924944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論理的思考力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845070-9C83-42F4-A5DE-F24D417AF67E}"/>
              </a:ext>
            </a:extLst>
          </p:cNvPr>
          <p:cNvSpPr txBox="1"/>
          <p:nvPr/>
        </p:nvSpPr>
        <p:spPr>
          <a:xfrm>
            <a:off x="3491880" y="3738054"/>
            <a:ext cx="223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ろんりてき しこうりょく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674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5"/>
    </mc:Choice>
    <mc:Fallback xmlns="">
      <p:transition spd="slow" advTm="13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548680"/>
            <a:ext cx="7772400" cy="547260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対比関係 ２つのポイント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１</a:t>
            </a:r>
            <a:r>
              <a:rPr lang="en-US" altLang="ja-JP" sz="4400" dirty="0">
                <a:solidFill>
                  <a:srgbClr val="0070C0"/>
                </a:solidFill>
                <a:latin typeface="+mj-ea"/>
                <a:ea typeface="+mj-ea"/>
                <a:cs typeface="+mj-cs"/>
              </a:rPr>
              <a:t>…</a:t>
            </a:r>
            <a:r>
              <a:rPr lang="en-US" altLang="ja-JP" sz="4400" dirty="0">
                <a:solidFill>
                  <a:srgbClr val="0070C0"/>
                </a:solidFill>
                <a:latin typeface="+mj-ea"/>
              </a:rPr>
              <a:t>…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２</a:t>
            </a:r>
            <a:r>
              <a:rPr lang="en-US" altLang="ja-JP" sz="4400" dirty="0">
                <a:solidFill>
                  <a:srgbClr val="0070C0"/>
                </a:solidFill>
                <a:latin typeface="+mj-ea"/>
              </a:rPr>
              <a:t>……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51720" y="1589891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バランス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7528" y="4830251"/>
            <a:ext cx="3380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観点の統一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19872" y="2348880"/>
            <a:ext cx="4896544" cy="2123658"/>
          </a:xfrm>
          <a:prstGeom prst="rect">
            <a:avLst/>
          </a:prstGeom>
          <a:gradFill>
            <a:gsLst>
              <a:gs pos="0">
                <a:srgbClr val="CFFDF6"/>
              </a:gs>
              <a:gs pos="100000">
                <a:srgbClr val="DFFBC5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rgbClr val="0070C0"/>
                </a:solidFill>
              </a:rPr>
              <a:t>対比のバランスとは</a:t>
            </a:r>
            <a:endParaRPr lang="en-US" altLang="ja-JP" sz="4400" dirty="0">
              <a:solidFill>
                <a:srgbClr val="0070C0"/>
              </a:solidFill>
            </a:endParaRPr>
          </a:p>
          <a:p>
            <a:r>
              <a:rPr kumimoji="1" lang="ja-JP" altLang="en-US" sz="4400" dirty="0">
                <a:solidFill>
                  <a:srgbClr val="0070C0"/>
                </a:solidFill>
              </a:rPr>
              <a:t>まず</a:t>
            </a:r>
            <a:endParaRPr kumimoji="1" lang="en-US" altLang="ja-JP" sz="4400" dirty="0">
              <a:solidFill>
                <a:srgbClr val="0070C0"/>
              </a:solidFill>
            </a:endParaRPr>
          </a:p>
          <a:p>
            <a:r>
              <a:rPr lang="ja-JP" altLang="en-US" sz="4400" dirty="0">
                <a:solidFill>
                  <a:srgbClr val="0070C0"/>
                </a:solidFill>
              </a:rPr>
              <a:t>次に</a:t>
            </a:r>
            <a:endParaRPr kumimoji="1" lang="ja-JP" altLang="en-US" sz="4400" dirty="0">
              <a:solidFill>
                <a:srgbClr val="0000FF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83968" y="292494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パーツの数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55976" y="3645024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抽象度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5A0617-9B25-4ED9-9239-CE3DE4F0598D}"/>
              </a:ext>
            </a:extLst>
          </p:cNvPr>
          <p:cNvSpPr txBox="1"/>
          <p:nvPr/>
        </p:nvSpPr>
        <p:spPr>
          <a:xfrm>
            <a:off x="2641409" y="6093296"/>
            <a:ext cx="222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かんてんの　とういつ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32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95"/>
    </mc:Choice>
    <mc:Fallback xmlns="">
      <p:transition spd="slow" advTm="153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5" grpId="0"/>
      <p:bldP spid="6" grpId="0" animBg="1"/>
      <p:bldP spid="8" grpId="0"/>
      <p:bldP spid="10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836712"/>
            <a:ext cx="7772400" cy="5112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読解の設問には３つある。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　　　　　　　　　　　　　　）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　　　　　　　　　）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</a:rPr>
              <a:t>（　　　　　　　　　　　　　　）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である。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67744" y="2276872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言いかえる設問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3728" y="2996952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くらべる設問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367812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たどる設問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D1154D-1326-4538-88D7-09B4989A008B}"/>
              </a:ext>
            </a:extLst>
          </p:cNvPr>
          <p:cNvSpPr txBox="1"/>
          <p:nvPr/>
        </p:nvSpPr>
        <p:spPr>
          <a:xfrm>
            <a:off x="3275856" y="476672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せつもん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562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66"/>
    </mc:Choice>
    <mc:Fallback xmlns="">
      <p:transition spd="slow" advTm="80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332656"/>
            <a:ext cx="7772400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「どういうことですか」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「どのような意味ですか」</a:t>
            </a:r>
            <a:endParaRPr lang="en-US" altLang="ja-JP" sz="44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「分かりやすく説明しなさい」</a:t>
            </a:r>
            <a:b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などというのは、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　　　　　）設問。</a:t>
            </a:r>
            <a:endParaRPr lang="en-US" altLang="ja-JP" sz="4400" b="1" dirty="0">
              <a:solidFill>
                <a:srgbClr val="00B05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31232" y="4614227"/>
            <a:ext cx="4036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</a:rPr>
              <a:t>言いかえる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629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3"/>
    </mc:Choice>
    <mc:Fallback xmlns="">
      <p:transition spd="slow" advTm="70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11560" y="332656"/>
            <a:ext cx="7772400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「どう違うのですか」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「相違点を述べなさい」</a:t>
            </a:r>
            <a:b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などというのは、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　　　）設問。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91272" y="4614227"/>
            <a:ext cx="3172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くらべる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F509B4-0BDC-4E58-98C4-32DAD9123D7D}"/>
              </a:ext>
            </a:extLst>
          </p:cNvPr>
          <p:cNvSpPr txBox="1"/>
          <p:nvPr/>
        </p:nvSpPr>
        <p:spPr>
          <a:xfrm>
            <a:off x="2915816" y="2708920"/>
            <a:ext cx="262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そういてんを　のべなさい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82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08"/>
    </mc:Choice>
    <mc:Fallback xmlns="">
      <p:transition spd="slow" advTm="65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332656"/>
            <a:ext cx="7772400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00FF"/>
                </a:solidFill>
              </a:rPr>
              <a:t>「なぜですか」</a:t>
            </a:r>
            <a:endParaRPr lang="en-US" altLang="ja-JP" sz="4400" dirty="0">
              <a:solidFill>
                <a:srgbClr val="0000FF"/>
              </a:solidFill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「理由を説明しなさい」</a:t>
            </a:r>
            <a:endParaRPr lang="en-US" altLang="ja-JP" sz="44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などというのは、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　）設問。</a:t>
            </a:r>
            <a:endParaRPr lang="en-US" altLang="ja-JP" sz="40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99792" y="4293096"/>
            <a:ext cx="22367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dirty="0">
                <a:solidFill>
                  <a:srgbClr val="FF0000"/>
                </a:solidFill>
              </a:rPr>
              <a:t>たどる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82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0"/>
    </mc:Choice>
    <mc:Fallback xmlns="">
      <p:transition spd="slow" advTm="51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476672"/>
            <a:ext cx="7772400" cy="604867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1" lang="en-US" altLang="ja-JP" sz="4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〈</a:t>
            </a: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違い</a:t>
            </a:r>
            <a:r>
              <a:rPr lang="en-US" altLang="ja-JP" sz="4400" b="1" dirty="0">
                <a:solidFill>
                  <a:srgbClr val="0070C0"/>
                </a:solidFill>
              </a:rPr>
              <a:t>〉</a:t>
            </a: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の型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は、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noProof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63688" y="2073622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00B050"/>
                </a:solidFill>
              </a:rPr>
              <a:t>ア</a:t>
            </a:r>
            <a:r>
              <a:rPr kumimoji="1" lang="ja-JP" altLang="en-US" sz="5400" dirty="0"/>
              <a:t>は</a:t>
            </a:r>
            <a:r>
              <a:rPr lang="ja-JP" altLang="en-US" sz="5400" dirty="0">
                <a:solidFill>
                  <a:srgbClr val="FF0000"/>
                </a:solidFill>
              </a:rPr>
              <a:t>Ａ</a:t>
            </a:r>
            <a:r>
              <a:rPr lang="ja-JP" altLang="en-US" sz="5400" dirty="0"/>
              <a:t>だが、</a:t>
            </a:r>
            <a:r>
              <a:rPr lang="ja-JP" altLang="en-US" sz="5400" dirty="0">
                <a:solidFill>
                  <a:srgbClr val="00B050"/>
                </a:solidFill>
              </a:rPr>
              <a:t>イ</a:t>
            </a:r>
            <a:r>
              <a:rPr lang="ja-JP" altLang="en-US" sz="5400" dirty="0"/>
              <a:t>は</a:t>
            </a:r>
            <a:r>
              <a:rPr lang="ja-JP" altLang="en-US" sz="5400" dirty="0">
                <a:solidFill>
                  <a:srgbClr val="FF0000"/>
                </a:solidFill>
              </a:rPr>
              <a:t>Ｂ</a:t>
            </a:r>
            <a:r>
              <a:rPr lang="ja-JP" altLang="en-US" sz="5400" dirty="0"/>
              <a:t>。</a:t>
            </a:r>
            <a:endParaRPr kumimoji="1" lang="ja-JP" altLang="en-US" sz="54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259632" y="3933056"/>
            <a:ext cx="6476256" cy="2520280"/>
          </a:xfrm>
          <a:prstGeom prst="rect">
            <a:avLst/>
          </a:prstGeom>
          <a:gradFill>
            <a:gsLst>
              <a:gs pos="0">
                <a:srgbClr val="CFFDF6"/>
              </a:gs>
              <a:gs pos="100000">
                <a:srgbClr val="DFFBC5"/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1" lang="ja-JP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Ａ</a:t>
            </a:r>
            <a:r>
              <a:rPr kumimoji="1" lang="ja-JP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と</a:t>
            </a:r>
            <a:r>
              <a:rPr kumimoji="1" lang="ja-JP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Ｂ</a:t>
            </a:r>
            <a:r>
              <a:rPr kumimoji="1" lang="ja-JP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には、</a:t>
            </a:r>
            <a:endParaRPr kumimoji="1" lang="en-US" altLang="ja-JP" sz="4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8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8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が入る。</a:t>
            </a:r>
            <a:endParaRPr kumimoji="1" lang="en-US" altLang="ja-JP" sz="4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907704" y="4797152"/>
            <a:ext cx="4883696" cy="8429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1" lang="ja-JP" alt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反対語・否定表現</a:t>
            </a:r>
            <a:endParaRPr kumimoji="1" lang="en-US" altLang="ja-JP" sz="4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03648" y="2865710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00B050"/>
                </a:solidFill>
              </a:rPr>
              <a:t>ア</a:t>
            </a:r>
            <a:r>
              <a:rPr kumimoji="1" lang="ja-JP" altLang="en-US" sz="5400" dirty="0"/>
              <a:t>は</a:t>
            </a:r>
            <a:r>
              <a:rPr lang="ja-JP" altLang="en-US" sz="5400" dirty="0">
                <a:solidFill>
                  <a:srgbClr val="FF0000"/>
                </a:solidFill>
              </a:rPr>
              <a:t>Ａ</a:t>
            </a:r>
            <a:r>
              <a:rPr lang="ja-JP" altLang="en-US" sz="5400" dirty="0"/>
              <a:t>ではなく</a:t>
            </a:r>
            <a:r>
              <a:rPr lang="ja-JP" altLang="en-US" sz="5400" dirty="0">
                <a:solidFill>
                  <a:srgbClr val="FF0000"/>
                </a:solidFill>
              </a:rPr>
              <a:t>Ｂ</a:t>
            </a:r>
            <a:r>
              <a:rPr lang="ja-JP" altLang="en-US" sz="5400" dirty="0"/>
              <a:t>。</a:t>
            </a:r>
            <a:endParaRPr kumimoji="1" lang="ja-JP" altLang="en-US" sz="5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715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46"/>
    </mc:Choice>
    <mc:Fallback xmlns="">
      <p:transition spd="slow" advTm="97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6" grpId="0" animBg="1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476672"/>
            <a:ext cx="7772400" cy="604867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対比的心情変化</a:t>
            </a:r>
            <a:endParaRPr lang="en-US" altLang="ja-JP" sz="4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noProof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47664" y="1844824"/>
            <a:ext cx="5976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（</a:t>
            </a:r>
            <a:r>
              <a:rPr lang="ja-JP" altLang="en-US" sz="3600" dirty="0">
                <a:solidFill>
                  <a:srgbClr val="006666"/>
                </a:solidFill>
              </a:rPr>
              <a:t>ａ</a:t>
            </a:r>
            <a:r>
              <a:rPr kumimoji="1" lang="ja-JP" altLang="en-US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に対して）</a:t>
            </a:r>
            <a:br>
              <a:rPr kumimoji="1" lang="en-US" altLang="ja-JP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ja-JP" altLang="en-US" sz="5400" dirty="0">
                <a:solidFill>
                  <a:srgbClr val="FF0000"/>
                </a:solidFill>
              </a:rPr>
              <a:t>Ａ</a:t>
            </a:r>
            <a:r>
              <a:rPr lang="ja-JP" altLang="en-US" sz="5400" dirty="0"/>
              <a:t>だった主人公が</a:t>
            </a:r>
            <a:endParaRPr kumimoji="1" lang="ja-JP" altLang="en-US" sz="5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A8DA9AE-CD88-4D63-BFEA-06910B41E2BF}"/>
              </a:ext>
            </a:extLst>
          </p:cNvPr>
          <p:cNvSpPr txBox="1"/>
          <p:nvPr/>
        </p:nvSpPr>
        <p:spPr>
          <a:xfrm>
            <a:off x="2956969" y="3702223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>
                <a:solidFill>
                  <a:srgbClr val="FF66CC"/>
                </a:solidFill>
              </a:rPr>
              <a:t>Ｃ</a:t>
            </a:r>
            <a:r>
              <a:rPr lang="ja-JP" altLang="en-US" sz="5400" dirty="0"/>
              <a:t>によって</a:t>
            </a:r>
            <a:endParaRPr kumimoji="1" lang="ja-JP" altLang="en-US" sz="5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C37243-017F-4B84-9A00-C229FE2FA0EF}"/>
              </a:ext>
            </a:extLst>
          </p:cNvPr>
          <p:cNvSpPr txBox="1"/>
          <p:nvPr/>
        </p:nvSpPr>
        <p:spPr>
          <a:xfrm>
            <a:off x="1475656" y="5169966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>
                <a:solidFill>
                  <a:srgbClr val="FF0000"/>
                </a:solidFill>
              </a:rPr>
              <a:t>Ｂ</a:t>
            </a:r>
            <a:r>
              <a:rPr lang="ja-JP" altLang="en-US" sz="5400" dirty="0"/>
              <a:t>に変わる話。</a:t>
            </a:r>
            <a:endParaRPr kumimoji="1" lang="ja-JP" altLang="en-US" sz="5400" dirty="0"/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3B11E771-B3B0-4677-AFE3-FAB51A43A5B5}"/>
              </a:ext>
            </a:extLst>
          </p:cNvPr>
          <p:cNvSpPr/>
          <p:nvPr/>
        </p:nvSpPr>
        <p:spPr>
          <a:xfrm>
            <a:off x="2051720" y="3309378"/>
            <a:ext cx="432048" cy="1847814"/>
          </a:xfrm>
          <a:prstGeom prst="downArrow">
            <a:avLst>
              <a:gd name="adj1" fmla="val 50000"/>
              <a:gd name="adj2" fmla="val 7836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86AE6176-37DA-47BD-9D07-EE447D61E273}"/>
              </a:ext>
            </a:extLst>
          </p:cNvPr>
          <p:cNvSpPr/>
          <p:nvPr/>
        </p:nvSpPr>
        <p:spPr>
          <a:xfrm rot="5400000">
            <a:off x="2786897" y="3629927"/>
            <a:ext cx="317648" cy="1067923"/>
          </a:xfrm>
          <a:prstGeom prst="downArrow">
            <a:avLst>
              <a:gd name="adj1" fmla="val 50000"/>
              <a:gd name="adj2" fmla="val 7836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6A577C-36C2-4236-96B9-E9C39E73B1B7}"/>
              </a:ext>
            </a:extLst>
          </p:cNvPr>
          <p:cNvSpPr txBox="1"/>
          <p:nvPr/>
        </p:nvSpPr>
        <p:spPr>
          <a:xfrm>
            <a:off x="2898907" y="548680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たいひてき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7B3FF5-BD4C-48D3-916A-F9C5DDAC0A00}"/>
              </a:ext>
            </a:extLst>
          </p:cNvPr>
          <p:cNvSpPr txBox="1"/>
          <p:nvPr/>
        </p:nvSpPr>
        <p:spPr>
          <a:xfrm>
            <a:off x="4427984" y="548680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しんじょうへんか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901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46"/>
    </mc:Choice>
    <mc:Fallback xmlns="">
      <p:transition spd="slow" advTm="97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9" grpId="0"/>
      <p:bldP spid="10" grpId="0"/>
      <p:bldP spid="2" grpId="0" animBg="1"/>
      <p:bldP spid="11" grpId="0" animBg="1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332656"/>
            <a:ext cx="7772400" cy="64087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noProof="0" dirty="0">
                <a:solidFill>
                  <a:srgbClr val="0070C0"/>
                </a:solidFill>
              </a:rPr>
              <a:t>問い：「①は②である」と</a:t>
            </a:r>
            <a:endParaRPr lang="en-US" altLang="ja-JP" sz="4400" noProof="0" dirty="0">
              <a:solidFill>
                <a:srgbClr val="0070C0"/>
              </a:solidFill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noProof="0" dirty="0">
                <a:solidFill>
                  <a:srgbClr val="0070C0"/>
                </a:solidFill>
              </a:rPr>
              <a:t>　　　　　言えるの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はなぜか</a:t>
            </a:r>
            <a:r>
              <a:rPr lang="ja-JP" altLang="en-US" sz="4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87624" y="2034714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答え：①は</a:t>
            </a:r>
            <a:r>
              <a:rPr kumimoji="1" lang="ja-JP" altLang="en-US" sz="5400" dirty="0">
                <a:solidFill>
                  <a:srgbClr val="FF0000"/>
                </a:solidFill>
              </a:rPr>
              <a:t>③</a:t>
            </a:r>
            <a:r>
              <a:rPr kumimoji="1" lang="ja-JP" altLang="en-US" sz="5400" dirty="0"/>
              <a:t>であり、</a:t>
            </a:r>
            <a:endParaRPr kumimoji="1" lang="en-US" altLang="ja-JP" sz="5400" dirty="0"/>
          </a:p>
          <a:p>
            <a:pPr algn="ctr"/>
            <a:r>
              <a:rPr lang="ja-JP" altLang="en-US" sz="5400" dirty="0">
                <a:solidFill>
                  <a:srgbClr val="FF0000"/>
                </a:solidFill>
              </a:rPr>
              <a:t>　　　③</a:t>
            </a:r>
            <a:r>
              <a:rPr lang="ja-JP" altLang="en-US" sz="5400" dirty="0"/>
              <a:t>ならば②だから。</a:t>
            </a:r>
            <a:endParaRPr kumimoji="1" lang="ja-JP" altLang="en-US" sz="5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9F99230-0178-46B3-A2DD-AFD916271E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33866"/>
            <a:ext cx="3947659" cy="270750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2F9E00-C777-4E2F-87CE-28556B198681}"/>
              </a:ext>
            </a:extLst>
          </p:cNvPr>
          <p:cNvSpPr txBox="1"/>
          <p:nvPr/>
        </p:nvSpPr>
        <p:spPr>
          <a:xfrm>
            <a:off x="5063275" y="4293096"/>
            <a:ext cx="30371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0000FF"/>
                </a:solidFill>
              </a:rPr>
              <a:t>前件</a:t>
            </a:r>
            <a:r>
              <a:rPr kumimoji="1" lang="ja-JP" altLang="en-US" sz="5400" dirty="0">
                <a:solidFill>
                  <a:srgbClr val="FF0000"/>
                </a:solidFill>
              </a:rPr>
              <a:t>肯定</a:t>
            </a:r>
            <a:br>
              <a:rPr kumimoji="1" lang="en-US" altLang="ja-JP" sz="5400" dirty="0">
                <a:solidFill>
                  <a:srgbClr val="0000FF"/>
                </a:solidFill>
              </a:rPr>
            </a:br>
            <a:r>
              <a:rPr kumimoji="1" lang="ja-JP" altLang="en-US" sz="5400" dirty="0">
                <a:solidFill>
                  <a:srgbClr val="0000FF"/>
                </a:solidFill>
              </a:rPr>
              <a:t>パターン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98DDC6-CDC4-4161-94EF-8F60F592B24A}"/>
              </a:ext>
            </a:extLst>
          </p:cNvPr>
          <p:cNvSpPr txBox="1"/>
          <p:nvPr/>
        </p:nvSpPr>
        <p:spPr>
          <a:xfrm>
            <a:off x="5520253" y="402540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ぜんけん　こうてい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637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1"/>
    </mc:Choice>
    <mc:Fallback xmlns="">
      <p:transition spd="slow" advTm="56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332656"/>
            <a:ext cx="7772400" cy="64087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noProof="0" dirty="0">
                <a:solidFill>
                  <a:srgbClr val="0070C0"/>
                </a:solidFill>
              </a:rPr>
              <a:t>問い：「①は②でない」と</a:t>
            </a:r>
            <a:endParaRPr lang="en-US" altLang="ja-JP" sz="4400" noProof="0" dirty="0">
              <a:solidFill>
                <a:srgbClr val="0070C0"/>
              </a:solidFill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noProof="0" dirty="0">
                <a:solidFill>
                  <a:srgbClr val="0070C0"/>
                </a:solidFill>
              </a:rPr>
              <a:t>　　　　　言えるの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はなぜか</a:t>
            </a:r>
            <a:r>
              <a:rPr lang="ja-JP" altLang="en-US" sz="4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87624" y="2034714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答え：②ならば</a:t>
            </a:r>
            <a:r>
              <a:rPr kumimoji="1" lang="ja-JP" altLang="en-US" sz="5400" dirty="0">
                <a:solidFill>
                  <a:srgbClr val="FF0000"/>
                </a:solidFill>
              </a:rPr>
              <a:t>③</a:t>
            </a:r>
            <a:r>
              <a:rPr lang="ja-JP" altLang="en-US" sz="5400" dirty="0"/>
              <a:t>だが</a:t>
            </a:r>
            <a:r>
              <a:rPr kumimoji="1" lang="ja-JP" altLang="en-US" sz="5400" dirty="0"/>
              <a:t>、</a:t>
            </a:r>
            <a:endParaRPr kumimoji="1" lang="en-US" altLang="ja-JP" sz="5400" dirty="0"/>
          </a:p>
          <a:p>
            <a:pPr algn="ctr"/>
            <a:r>
              <a:rPr lang="ja-JP" altLang="en-US" sz="5400" dirty="0"/>
              <a:t>　①は</a:t>
            </a:r>
            <a:r>
              <a:rPr lang="ja-JP" altLang="en-US" sz="5400" dirty="0">
                <a:solidFill>
                  <a:srgbClr val="FF0000"/>
                </a:solidFill>
              </a:rPr>
              <a:t>③</a:t>
            </a:r>
            <a:r>
              <a:rPr lang="ja-JP" altLang="en-US" sz="5400" dirty="0"/>
              <a:t>ではないから。</a:t>
            </a:r>
            <a:endParaRPr kumimoji="1" lang="ja-JP" altLang="en-US" sz="54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47E7C86-ADB2-4BD2-B065-0883140D2E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59" y="3645024"/>
            <a:ext cx="3840557" cy="309634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050837-0EDB-484C-B981-7C4C3AD4B1A7}"/>
              </a:ext>
            </a:extLst>
          </p:cNvPr>
          <p:cNvSpPr txBox="1"/>
          <p:nvPr/>
        </p:nvSpPr>
        <p:spPr>
          <a:xfrm>
            <a:off x="5063275" y="4293096"/>
            <a:ext cx="30371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0000FF"/>
                </a:solidFill>
              </a:rPr>
              <a:t>後件</a:t>
            </a:r>
            <a:r>
              <a:rPr kumimoji="1" lang="ja-JP" altLang="en-US" sz="5400" dirty="0">
                <a:solidFill>
                  <a:srgbClr val="FF0000"/>
                </a:solidFill>
              </a:rPr>
              <a:t>否定</a:t>
            </a:r>
            <a:endParaRPr kumimoji="1" lang="en-US" altLang="ja-JP" sz="5400" dirty="0">
              <a:solidFill>
                <a:srgbClr val="FF0000"/>
              </a:solidFill>
            </a:endParaRPr>
          </a:p>
          <a:p>
            <a:r>
              <a:rPr kumimoji="1" lang="ja-JP" altLang="en-US" sz="5400" dirty="0">
                <a:solidFill>
                  <a:srgbClr val="0000FF"/>
                </a:solidFill>
              </a:rPr>
              <a:t>パターン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63DDCF-8827-4401-BA9D-8F7E1B33A552}"/>
              </a:ext>
            </a:extLst>
          </p:cNvPr>
          <p:cNvSpPr txBox="1"/>
          <p:nvPr/>
        </p:nvSpPr>
        <p:spPr>
          <a:xfrm>
            <a:off x="5607070" y="4025406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こうけん　ひてい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83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1"/>
    </mc:Choice>
    <mc:Fallback xmlns="">
      <p:transition spd="slow" advTm="56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332656"/>
            <a:ext cx="7772400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７つの観点とは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59632" y="2204864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時間</a:t>
            </a:r>
            <a:r>
              <a:rPr kumimoji="1" lang="ja-JP" altLang="en-US" sz="5400" dirty="0"/>
              <a:t>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74132" y="221763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空間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89476" y="221763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自他　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59632" y="342900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心理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74132" y="3441774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五感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43608" y="4665910"/>
            <a:ext cx="33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目的手段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99992" y="4725144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/>
              <a:t>プラスマイナス</a:t>
            </a:r>
            <a:endParaRPr kumimoji="1" lang="ja-JP" altLang="en-US" sz="4800" dirty="0"/>
          </a:p>
        </p:txBody>
      </p:sp>
      <p:cxnSp>
        <p:nvCxnSpPr>
          <p:cNvPr id="3" name="直線コネクタ 2"/>
          <p:cNvCxnSpPr/>
          <p:nvPr/>
        </p:nvCxnSpPr>
        <p:spPr>
          <a:xfrm>
            <a:off x="1115616" y="3284984"/>
            <a:ext cx="6984776" cy="12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006AD47-2D9A-477F-9F70-C01E0BA97C83}"/>
              </a:ext>
            </a:extLst>
          </p:cNvPr>
          <p:cNvSpPr txBox="1"/>
          <p:nvPr/>
        </p:nvSpPr>
        <p:spPr>
          <a:xfrm>
            <a:off x="1836879" y="5589240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もくてき　しゅだん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192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1"/>
    </mc:Choice>
    <mc:Fallback xmlns="">
      <p:transition spd="slow" advTm="56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8" grpId="0"/>
      <p:bldP spid="9" grpId="0"/>
      <p:bldP spid="10" grpId="0"/>
      <p:bldP spid="11" grpId="0"/>
      <p:bldP spid="12" grpId="0"/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836712"/>
            <a:ext cx="7772400" cy="5112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論理的思考力とは</a:t>
            </a:r>
            <a:r>
              <a:rPr lang="ja-JP" altLang="en-US" sz="4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、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　　　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　　　　　　　　）</a:t>
            </a:r>
            <a:endParaRPr lang="ja-JP" altLang="en-US" sz="4400" dirty="0">
              <a:solidFill>
                <a:srgbClr val="0070C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　　　）</a:t>
            </a:r>
            <a:r>
              <a:rPr lang="ja-JP" altLang="en-US" sz="4400" dirty="0">
                <a:solidFill>
                  <a:srgbClr val="0070C0"/>
                </a:solidFill>
              </a:rPr>
              <a:t>である。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67744" y="2636912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整理力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67744" y="3966155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単純化力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26DB17-FFD8-4AD0-B16E-32333439EBAD}"/>
              </a:ext>
            </a:extLst>
          </p:cNvPr>
          <p:cNvSpPr txBox="1"/>
          <p:nvPr/>
        </p:nvSpPr>
        <p:spPr>
          <a:xfrm>
            <a:off x="2652885" y="4715852"/>
            <a:ext cx="191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たんじゅんかりょく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04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71"/>
    </mc:Choice>
    <mc:Fallback xmlns="">
      <p:transition spd="slow" advTm="64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8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332656"/>
            <a:ext cx="7772400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２００字メソッド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95736" y="2009254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FF0000"/>
                </a:solidFill>
              </a:rPr>
              <a:t>ア</a:t>
            </a:r>
            <a:r>
              <a:rPr kumimoji="1" lang="ja-JP" altLang="en-US" sz="5400" dirty="0"/>
              <a:t>は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1880" y="2001614"/>
            <a:ext cx="3029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0000FF"/>
                </a:solidFill>
              </a:rPr>
              <a:t>１</a:t>
            </a:r>
            <a:r>
              <a:rPr kumimoji="1" lang="ja-JP" altLang="en-US" sz="5400" dirty="0"/>
              <a:t>なため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44208" y="1988840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>
                <a:solidFill>
                  <a:srgbClr val="006666"/>
                </a:solidFill>
              </a:rPr>
              <a:t>A</a:t>
            </a:r>
            <a:r>
              <a:rPr kumimoji="1" lang="ja-JP" altLang="en-US" sz="5400" dirty="0"/>
              <a:t>である。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95736" y="314096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FF0000"/>
                </a:solidFill>
              </a:rPr>
              <a:t>イ</a:t>
            </a:r>
            <a:r>
              <a:rPr kumimoji="1" lang="ja-JP" altLang="en-US" sz="5400" dirty="0"/>
              <a:t>は　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35896" y="3140844"/>
            <a:ext cx="2813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0000FF"/>
                </a:solidFill>
              </a:rPr>
              <a:t>２</a:t>
            </a:r>
            <a:r>
              <a:rPr kumimoji="1" lang="ja-JP" altLang="en-US" sz="5400" dirty="0"/>
              <a:t>なため　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44208" y="3153742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>
                <a:solidFill>
                  <a:srgbClr val="006666"/>
                </a:solidFill>
              </a:rPr>
              <a:t>B</a:t>
            </a:r>
            <a:r>
              <a:rPr lang="ja-JP" altLang="en-US" sz="5400" dirty="0"/>
              <a:t>で</a:t>
            </a:r>
            <a:r>
              <a:rPr kumimoji="1" lang="ja-JP" altLang="en-US" sz="5400" dirty="0"/>
              <a:t>ある。　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3528" y="4089846"/>
            <a:ext cx="2083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だから、　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70398" y="4090218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FF0000"/>
                </a:solidFill>
              </a:rPr>
              <a:t>ア</a:t>
            </a:r>
            <a:r>
              <a:rPr kumimoji="1" lang="ja-JP" altLang="en-US" sz="5400" dirty="0"/>
              <a:t>よりも　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88024" y="4091036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FF0000"/>
                </a:solidFill>
              </a:rPr>
              <a:t>イ</a:t>
            </a:r>
            <a:r>
              <a:rPr kumimoji="1" lang="ja-JP" altLang="en-US" sz="5400" dirty="0"/>
              <a:t>のほうが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91272" y="5025950"/>
            <a:ext cx="5909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>
                <a:solidFill>
                  <a:srgbClr val="006666"/>
                </a:solidFill>
              </a:rPr>
              <a:t>C</a:t>
            </a:r>
            <a:r>
              <a:rPr kumimoji="1" lang="ja-JP" altLang="en-US" sz="5400" dirty="0"/>
              <a:t>であると言える。　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1520" y="3153742"/>
            <a:ext cx="2299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しかし、　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537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1"/>
    </mc:Choice>
    <mc:Fallback xmlns="">
      <p:transition spd="slow" advTm="56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8" grpId="0"/>
      <p:bldP spid="9" grpId="0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332656"/>
            <a:ext cx="7772400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逆説型短作文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19672" y="2463279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FF0000"/>
                </a:solidFill>
              </a:rPr>
              <a:t>ア</a:t>
            </a:r>
            <a:r>
              <a:rPr kumimoji="1" lang="ja-JP" altLang="en-US" sz="5400" dirty="0"/>
              <a:t>は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82516" y="2420888"/>
            <a:ext cx="3461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（</a:t>
            </a:r>
            <a:r>
              <a:rPr kumimoji="1" lang="ja-JP" altLang="en-US" sz="5400" dirty="0">
                <a:solidFill>
                  <a:srgbClr val="0000FF"/>
                </a:solidFill>
              </a:rPr>
              <a:t>１</a:t>
            </a:r>
            <a:r>
              <a:rPr kumimoji="1" lang="ja-JP" altLang="en-US" sz="5400" dirty="0"/>
              <a:t>なため）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72200" y="249289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>
                <a:solidFill>
                  <a:srgbClr val="006666"/>
                </a:solidFill>
              </a:rPr>
              <a:t>A</a:t>
            </a:r>
            <a:r>
              <a:rPr kumimoji="1" lang="ja-JP" altLang="en-US" sz="5400" dirty="0"/>
              <a:t>である。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93332" y="3588737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>
                <a:solidFill>
                  <a:srgbClr val="FF0000"/>
                </a:solidFill>
              </a:rPr>
              <a:t>ア</a:t>
            </a:r>
            <a:r>
              <a:rPr kumimoji="1" lang="ja-JP" altLang="en-US" sz="5400" dirty="0"/>
              <a:t>は　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16216" y="357301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>
                <a:solidFill>
                  <a:srgbClr val="006666"/>
                </a:solidFill>
              </a:rPr>
              <a:t>B</a:t>
            </a:r>
            <a:r>
              <a:rPr lang="ja-JP" altLang="en-US" sz="5400" dirty="0"/>
              <a:t>で</a:t>
            </a:r>
            <a:r>
              <a:rPr kumimoji="1" lang="ja-JP" altLang="en-US" sz="5400" dirty="0"/>
              <a:t>ある。　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19061" y="4593902"/>
            <a:ext cx="3715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というのも、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635896" y="4581128"/>
            <a:ext cx="5357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rgbClr val="0000FF"/>
                </a:solidFill>
              </a:rPr>
              <a:t>２</a:t>
            </a:r>
            <a:r>
              <a:rPr kumimoji="1" lang="ja-JP" altLang="en-US" sz="5400" dirty="0"/>
              <a:t>だからである。　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7524" y="3615407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しかし実際には、　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559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1"/>
    </mc:Choice>
    <mc:Fallback xmlns="">
      <p:transition spd="slow" advTm="56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8" grpId="0"/>
      <p:bldP spid="9" grpId="0"/>
      <p:bldP spid="11" grpId="0"/>
      <p:bldP spid="16" grpId="0"/>
      <p:bldP spid="17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836712"/>
            <a:ext cx="7772400" cy="5112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「３つの力」とは</a:t>
            </a:r>
            <a:r>
              <a:rPr lang="ja-JP" altLang="en-US" sz="4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、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　　　　　　　　　　　　　）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　　　　　　　　）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</a:rPr>
              <a:t>（　　　　　　　　　　　　　）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である。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83768" y="234888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</a:rPr>
              <a:t>言いかえる</a:t>
            </a:r>
            <a:r>
              <a:rPr kumimoji="1" lang="ja-JP" altLang="en-US" sz="4800" dirty="0">
                <a:solidFill>
                  <a:srgbClr val="FF0000"/>
                </a:solidFill>
              </a:rPr>
              <a:t>力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2996952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</a:rPr>
              <a:t>くらべる</a:t>
            </a:r>
            <a:r>
              <a:rPr kumimoji="1" lang="ja-JP" altLang="en-US" sz="4800" dirty="0">
                <a:solidFill>
                  <a:srgbClr val="FF0000"/>
                </a:solidFill>
              </a:rPr>
              <a:t>力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35696" y="367812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</a:rPr>
              <a:t>たどる</a:t>
            </a:r>
            <a:r>
              <a:rPr kumimoji="1" lang="ja-JP" altLang="en-US" sz="4800" dirty="0">
                <a:solidFill>
                  <a:srgbClr val="FF0000"/>
                </a:solidFill>
              </a:rPr>
              <a:t>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925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76"/>
    </mc:Choice>
    <mc:Fallback xmlns="">
      <p:transition spd="slow" advTm="76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836712"/>
            <a:ext cx="7772400" cy="5112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「３つの関係」とは、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　　　　　　　　　　　　　）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　　　　　　　　）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</a:rPr>
              <a:t>（　　　　　　　　　　　　　）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である。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83768" y="234888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同等関係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83768" y="2996952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対比関係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83768" y="367812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因果関係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9A8F609-9024-474E-8404-D236B7692509}"/>
              </a:ext>
            </a:extLst>
          </p:cNvPr>
          <p:cNvSpPr txBox="1"/>
          <p:nvPr/>
        </p:nvSpPr>
        <p:spPr>
          <a:xfrm>
            <a:off x="1814492" y="5949280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どうとうかんけい　　たいひかんけい　　いんがかんけい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321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51"/>
    </mc:Choice>
    <mc:Fallback xmlns="">
      <p:transition spd="slow" advTm="82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5133962" y="260648"/>
            <a:ext cx="3323987" cy="6264696"/>
          </a:xfrm>
          <a:prstGeom prst="rect">
            <a:avLst/>
          </a:prstGeom>
          <a:noFill/>
          <a:ln w="15875">
            <a:solidFill>
              <a:srgbClr val="3333FF"/>
            </a:solidFill>
          </a:ln>
        </p:spPr>
        <p:txBody>
          <a:bodyPr vert="eaVert" wrap="square" rtlCol="0">
            <a:spAutoFit/>
          </a:bodyPr>
          <a:lstStyle/>
          <a:p>
            <a:endParaRPr kumimoji="1" lang="en-US" altLang="ja-JP" sz="5000" dirty="0"/>
          </a:p>
          <a:p>
            <a:endParaRPr lang="en-US" altLang="ja-JP" sz="5000" dirty="0"/>
          </a:p>
          <a:p>
            <a:endParaRPr kumimoji="1" lang="en-US" altLang="ja-JP" sz="5000" dirty="0"/>
          </a:p>
          <a:p>
            <a:r>
              <a:rPr kumimoji="1" lang="ja-JP" altLang="en-US" sz="5000" dirty="0"/>
              <a:t>　　　　　　　　　 </a:t>
            </a:r>
            <a:r>
              <a:rPr kumimoji="1" lang="ja-JP" altLang="en-US" sz="5400" dirty="0">
                <a:solidFill>
                  <a:schemeClr val="accent1">
                    <a:lumMod val="75000"/>
                  </a:schemeClr>
                </a:solidFill>
              </a:rPr>
              <a:t>受信</a:t>
            </a:r>
            <a:r>
              <a:rPr lang="ja-JP" altLang="en-US" sz="5400" dirty="0">
                <a:solidFill>
                  <a:schemeClr val="accent1">
                    <a:lumMod val="75000"/>
                  </a:schemeClr>
                </a:solidFill>
              </a:rPr>
              <a:t>力</a:t>
            </a:r>
            <a:endParaRPr kumimoji="1" lang="en-US" altLang="ja-JP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941" y="260648"/>
            <a:ext cx="3323987" cy="6264696"/>
          </a:xfrm>
          <a:prstGeom prst="rect">
            <a:avLst/>
          </a:prstGeom>
          <a:noFill/>
          <a:ln w="15875">
            <a:solidFill>
              <a:srgbClr val="3333FF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000" dirty="0"/>
              <a:t>　　　　　　　　　 </a:t>
            </a:r>
            <a:r>
              <a:rPr kumimoji="1" lang="ja-JP" altLang="en-US" sz="5400" dirty="0">
                <a:solidFill>
                  <a:schemeClr val="accent1">
                    <a:lumMod val="75000"/>
                  </a:schemeClr>
                </a:solidFill>
              </a:rPr>
              <a:t>発信力</a:t>
            </a:r>
            <a:endParaRPr kumimoji="1" lang="en-US" altLang="ja-JP" sz="54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en-US" altLang="ja-JP" sz="5000" dirty="0"/>
          </a:p>
          <a:p>
            <a:pPr algn="r"/>
            <a:endParaRPr kumimoji="1" lang="en-US" altLang="ja-JP" sz="5000" dirty="0"/>
          </a:p>
          <a:p>
            <a:pPr algn="r"/>
            <a:endParaRPr lang="en-US" altLang="ja-JP" sz="5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08304" y="404664"/>
            <a:ext cx="954107" cy="5976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666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5000" dirty="0"/>
              <a:t>　　　　　　　　　</a:t>
            </a:r>
            <a:r>
              <a:rPr lang="ja-JP" altLang="en-US" sz="5000" dirty="0">
                <a:solidFill>
                  <a:srgbClr val="008000"/>
                </a:solidFill>
              </a:rPr>
              <a:t>読む力</a:t>
            </a:r>
            <a:endParaRPr kumimoji="1" lang="ja-JP" altLang="en-US" sz="5000" dirty="0">
              <a:solidFill>
                <a:srgbClr val="008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38173" y="404664"/>
            <a:ext cx="954107" cy="5976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666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5000" dirty="0"/>
              <a:t>　　　　　　　　　</a:t>
            </a:r>
            <a:r>
              <a:rPr lang="ja-JP" altLang="en-US" sz="5000" dirty="0">
                <a:solidFill>
                  <a:srgbClr val="008000"/>
                </a:solidFill>
              </a:rPr>
              <a:t>聞く力</a:t>
            </a:r>
            <a:endParaRPr kumimoji="1" lang="ja-JP" altLang="en-US" sz="5000" dirty="0">
              <a:solidFill>
                <a:srgbClr val="008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79712" y="404664"/>
            <a:ext cx="954107" cy="5976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666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5000" dirty="0"/>
              <a:t>　　　　　　　　　</a:t>
            </a:r>
            <a:r>
              <a:rPr lang="ja-JP" altLang="en-US" sz="5000" dirty="0">
                <a:solidFill>
                  <a:srgbClr val="008000"/>
                </a:solidFill>
              </a:rPr>
              <a:t>書く力</a:t>
            </a:r>
            <a:endParaRPr kumimoji="1" lang="ja-JP" altLang="en-US" sz="5000" dirty="0">
              <a:solidFill>
                <a:srgbClr val="008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7584" y="404664"/>
            <a:ext cx="954107" cy="5976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666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5000" dirty="0"/>
              <a:t>　　　　　　　　　</a:t>
            </a:r>
            <a:r>
              <a:rPr lang="ja-JP" altLang="en-US" sz="5000" dirty="0">
                <a:solidFill>
                  <a:srgbClr val="008000"/>
                </a:solidFill>
              </a:rPr>
              <a:t>話す力</a:t>
            </a:r>
            <a:endParaRPr kumimoji="1" lang="ja-JP" altLang="en-US" sz="5000" dirty="0">
              <a:solidFill>
                <a:srgbClr val="008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613137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solidFill>
                  <a:srgbClr val="0000FF"/>
                </a:solidFill>
              </a:rPr>
              <a:t>言いかえる力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1844824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dirty="0">
                <a:solidFill>
                  <a:srgbClr val="0000FF"/>
                </a:solidFill>
              </a:rPr>
              <a:t>くらべる力</a:t>
            </a:r>
            <a:endParaRPr kumimoji="1" lang="ja-JP" altLang="en-US" sz="6000" dirty="0">
              <a:solidFill>
                <a:srgbClr val="0000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3061409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dirty="0">
                <a:solidFill>
                  <a:srgbClr val="0000FF"/>
                </a:solidFill>
              </a:rPr>
              <a:t>たどる力</a:t>
            </a:r>
            <a:endParaRPr kumimoji="1" lang="ja-JP" altLang="en-US" sz="6000" dirty="0">
              <a:solidFill>
                <a:srgbClr val="0000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679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8"/>
    </mc:Choice>
    <mc:Fallback xmlns="">
      <p:transition spd="slow" advTm="69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10" grpId="0" animBg="1"/>
      <p:bldP spid="9" grpId="0" animBg="1"/>
      <p:bldP spid="8" grpId="0" animBg="1"/>
      <p:bldP spid="2" grpId="0" animBg="1"/>
      <p:bldP spid="7" grpId="0" animBg="1"/>
      <p:bldP spid="5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5133962" y="260648"/>
            <a:ext cx="3323987" cy="6264696"/>
          </a:xfrm>
          <a:prstGeom prst="rect">
            <a:avLst/>
          </a:prstGeom>
          <a:noFill/>
          <a:ln w="15875">
            <a:solidFill>
              <a:srgbClr val="3333FF"/>
            </a:solidFill>
          </a:ln>
        </p:spPr>
        <p:txBody>
          <a:bodyPr vert="eaVert" wrap="square" rtlCol="0">
            <a:spAutoFit/>
          </a:bodyPr>
          <a:lstStyle/>
          <a:p>
            <a:endParaRPr kumimoji="1" lang="en-US" altLang="ja-JP" sz="5000" dirty="0"/>
          </a:p>
          <a:p>
            <a:endParaRPr lang="en-US" altLang="ja-JP" sz="5000" dirty="0"/>
          </a:p>
          <a:p>
            <a:endParaRPr kumimoji="1" lang="en-US" altLang="ja-JP" sz="5000" dirty="0"/>
          </a:p>
          <a:p>
            <a:r>
              <a:rPr kumimoji="1" lang="ja-JP" altLang="en-US" sz="5000" dirty="0"/>
              <a:t>　　　　　　　　　 </a:t>
            </a:r>
            <a:r>
              <a:rPr kumimoji="1" lang="ja-JP" altLang="en-US" sz="5400" dirty="0">
                <a:solidFill>
                  <a:schemeClr val="accent1">
                    <a:lumMod val="75000"/>
                  </a:schemeClr>
                </a:solidFill>
              </a:rPr>
              <a:t>受信</a:t>
            </a:r>
            <a:r>
              <a:rPr lang="ja-JP" altLang="en-US" sz="5400" dirty="0">
                <a:solidFill>
                  <a:schemeClr val="accent1">
                    <a:lumMod val="75000"/>
                  </a:schemeClr>
                </a:solidFill>
              </a:rPr>
              <a:t>力</a:t>
            </a:r>
            <a:endParaRPr kumimoji="1" lang="en-US" altLang="ja-JP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941" y="260648"/>
            <a:ext cx="3323987" cy="6264696"/>
          </a:xfrm>
          <a:prstGeom prst="rect">
            <a:avLst/>
          </a:prstGeom>
          <a:noFill/>
          <a:ln w="15875">
            <a:solidFill>
              <a:srgbClr val="3333FF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000" dirty="0"/>
              <a:t>　　　　　　　　　 </a:t>
            </a:r>
            <a:r>
              <a:rPr kumimoji="1" lang="ja-JP" altLang="en-US" sz="5400" dirty="0">
                <a:solidFill>
                  <a:schemeClr val="accent1">
                    <a:lumMod val="75000"/>
                  </a:schemeClr>
                </a:solidFill>
              </a:rPr>
              <a:t>発信力</a:t>
            </a:r>
            <a:endParaRPr kumimoji="1" lang="en-US" altLang="ja-JP" sz="54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en-US" altLang="ja-JP" sz="5000" dirty="0"/>
          </a:p>
          <a:p>
            <a:pPr algn="r"/>
            <a:endParaRPr kumimoji="1" lang="en-US" altLang="ja-JP" sz="5000" dirty="0"/>
          </a:p>
          <a:p>
            <a:pPr algn="r"/>
            <a:endParaRPr lang="en-US" altLang="ja-JP" sz="5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08304" y="404664"/>
            <a:ext cx="954107" cy="5976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666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5000" dirty="0"/>
              <a:t>　　　　　　　　　</a:t>
            </a:r>
            <a:r>
              <a:rPr lang="ja-JP" altLang="en-US" sz="5000" dirty="0">
                <a:solidFill>
                  <a:srgbClr val="008000"/>
                </a:solidFill>
              </a:rPr>
              <a:t>読む力</a:t>
            </a:r>
            <a:endParaRPr kumimoji="1" lang="ja-JP" altLang="en-US" sz="5000" dirty="0">
              <a:solidFill>
                <a:srgbClr val="008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38173" y="404664"/>
            <a:ext cx="954107" cy="5976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666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5000" dirty="0"/>
              <a:t>　　　　　　　　　</a:t>
            </a:r>
            <a:r>
              <a:rPr lang="ja-JP" altLang="en-US" sz="5000" dirty="0">
                <a:solidFill>
                  <a:srgbClr val="008000"/>
                </a:solidFill>
              </a:rPr>
              <a:t>聞く力</a:t>
            </a:r>
            <a:endParaRPr kumimoji="1" lang="ja-JP" altLang="en-US" sz="5000" dirty="0">
              <a:solidFill>
                <a:srgbClr val="008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79712" y="404664"/>
            <a:ext cx="954107" cy="5976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666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5000" dirty="0"/>
              <a:t>　　　　　　　　　</a:t>
            </a:r>
            <a:r>
              <a:rPr lang="ja-JP" altLang="en-US" sz="5000" dirty="0">
                <a:solidFill>
                  <a:srgbClr val="008000"/>
                </a:solidFill>
              </a:rPr>
              <a:t>書く力</a:t>
            </a:r>
            <a:endParaRPr kumimoji="1" lang="ja-JP" altLang="en-US" sz="5000" dirty="0">
              <a:solidFill>
                <a:srgbClr val="008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7584" y="404664"/>
            <a:ext cx="954107" cy="5976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666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5000" dirty="0"/>
              <a:t>　　　　　　　　　</a:t>
            </a:r>
            <a:r>
              <a:rPr lang="ja-JP" altLang="en-US" sz="5000" dirty="0">
                <a:solidFill>
                  <a:srgbClr val="008000"/>
                </a:solidFill>
              </a:rPr>
              <a:t>話す力</a:t>
            </a:r>
            <a:endParaRPr kumimoji="1" lang="ja-JP" altLang="en-US" sz="5000" dirty="0">
              <a:solidFill>
                <a:srgbClr val="008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613137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solidFill>
                  <a:srgbClr val="0000FF"/>
                </a:solidFill>
              </a:rPr>
              <a:t>言いかえる力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1844824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dirty="0">
                <a:solidFill>
                  <a:srgbClr val="0000FF"/>
                </a:solidFill>
              </a:rPr>
              <a:t>くらべる力</a:t>
            </a:r>
            <a:endParaRPr kumimoji="1" lang="ja-JP" altLang="en-US" sz="6000" dirty="0">
              <a:solidFill>
                <a:srgbClr val="0000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3061409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dirty="0">
                <a:solidFill>
                  <a:srgbClr val="0000FF"/>
                </a:solidFill>
              </a:rPr>
              <a:t>たどる力</a:t>
            </a:r>
            <a:endParaRPr kumimoji="1" lang="ja-JP" altLang="en-US" sz="6000" dirty="0">
              <a:solidFill>
                <a:srgbClr val="0000FF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9701" y="692696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solidFill>
                  <a:srgbClr val="3333FF"/>
                </a:solidFill>
              </a:rPr>
              <a:t>同等</a:t>
            </a:r>
            <a:r>
              <a:rPr kumimoji="1" lang="ja-JP" altLang="en-US" sz="6000" dirty="0">
                <a:solidFill>
                  <a:srgbClr val="C00000"/>
                </a:solidFill>
              </a:rPr>
              <a:t>関係 整理力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9701" y="1916832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solidFill>
                  <a:srgbClr val="008000"/>
                </a:solidFill>
              </a:rPr>
              <a:t>対比</a:t>
            </a:r>
            <a:r>
              <a:rPr kumimoji="1" lang="ja-JP" altLang="en-US" sz="6000" dirty="0">
                <a:solidFill>
                  <a:srgbClr val="C00000"/>
                </a:solidFill>
              </a:rPr>
              <a:t>関係 整理力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7456" y="3140968"/>
            <a:ext cx="799288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solidFill>
                  <a:srgbClr val="FF5050"/>
                </a:solidFill>
              </a:rPr>
              <a:t>因果</a:t>
            </a:r>
            <a:r>
              <a:rPr kumimoji="1" lang="ja-JP" altLang="en-US" sz="6000" dirty="0">
                <a:solidFill>
                  <a:srgbClr val="C00000"/>
                </a:solidFill>
              </a:rPr>
              <a:t>関係 整理力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009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8"/>
    </mc:Choice>
    <mc:Fallback xmlns="">
      <p:transition spd="slow" advTm="69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4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836712"/>
            <a:ext cx="7772400" cy="5112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ja-JP" altLang="en-US" sz="4900" dirty="0">
                <a:solidFill>
                  <a:srgbClr val="0070C0"/>
                </a:solidFill>
              </a:rPr>
              <a:t>同等関係とは、</a:t>
            </a:r>
            <a:endParaRPr lang="en-US" altLang="ja-JP" sz="4900" dirty="0">
              <a:solidFill>
                <a:srgbClr val="0070C0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ja-JP" altLang="en-US" sz="49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）と</a:t>
            </a:r>
            <a:endParaRPr lang="en-US" altLang="ja-JP" sz="49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ja-JP" altLang="en-US" sz="49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（　　　　　）の関係</a:t>
            </a:r>
            <a:endParaRPr lang="en-US" altLang="ja-JP" sz="49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ja-JP" altLang="en-US" sz="49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のことである。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91880" y="2598003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抽象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7744" y="3356992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</a:rPr>
              <a:t>具体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C9BA5D-7AC7-42C5-A88A-720D9D9608EA}"/>
              </a:ext>
            </a:extLst>
          </p:cNvPr>
          <p:cNvSpPr txBox="1"/>
          <p:nvPr/>
        </p:nvSpPr>
        <p:spPr>
          <a:xfrm>
            <a:off x="883734" y="5949280"/>
            <a:ext cx="7154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どうとうかんけいとは、ちゅうしょうと　ぐたいの　かんけい　のことである。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565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51"/>
    </mc:Choice>
    <mc:Fallback xmlns="">
      <p:transition spd="slow" advTm="82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7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836712"/>
            <a:ext cx="7772400" cy="5112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絵にかきやすい表現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に</a:t>
            </a:r>
            <a:r>
              <a:rPr lang="ja-JP" altLang="en-US" sz="4400" b="1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言いかえる</a:t>
            </a: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のは、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である。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03848" y="328498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具体化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982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80"/>
    </mc:Choice>
    <mc:Fallback xmlns="">
      <p:transition spd="slow" advTm="50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8032" y="836712"/>
            <a:ext cx="7772400" cy="5112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絵にかきづらい表現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に</a:t>
            </a:r>
            <a:r>
              <a:rPr lang="ja-JP" altLang="en-US" sz="4400" b="1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言いかえる</a:t>
            </a: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のは、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である。</a:t>
            </a:r>
            <a:endParaRPr lang="en-US" altLang="ja-JP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03848" y="328498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</a:rPr>
              <a:t>抽象</a:t>
            </a:r>
            <a:r>
              <a:rPr kumimoji="1" lang="ja-JP" altLang="en-US" sz="4800" dirty="0">
                <a:solidFill>
                  <a:srgbClr val="FF0000"/>
                </a:solidFill>
              </a:rPr>
              <a:t>化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396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84"/>
    </mc:Choice>
    <mc:Fallback xmlns="">
      <p:transition spd="slow" advTm="62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9|2|2|2.2|1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8|1.5|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3.1|1.7|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3.1|1.7|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5|1.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7|1.1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5|1.1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5|1.1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8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4389</TotalTime>
  <Words>576</Words>
  <Application>Microsoft Office PowerPoint</Application>
  <PresentationFormat>画面に合わせる (4:3)</PresentationFormat>
  <Paragraphs>215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Takashi Fukushima</dc:creator>
  <cp:lastModifiedBy>隆史 福嶋</cp:lastModifiedBy>
  <cp:revision>232</cp:revision>
  <dcterms:created xsi:type="dcterms:W3CDTF">2012-06-03T04:20:26Z</dcterms:created>
  <dcterms:modified xsi:type="dcterms:W3CDTF">2024-07-19T08:18:48Z</dcterms:modified>
</cp:coreProperties>
</file>